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Merriweather"/>
      <p:bold r:id="rId15"/>
      <p:boldItalic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1" roundtripDataSignature="AMtx7mgJKMWxrBEJgLUfex4yj8tGEXvC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erriweather-bold.fntdata"/><Relationship Id="rId14" Type="http://schemas.openxmlformats.org/officeDocument/2006/relationships/slide" Target="slides/slide10.xml"/><Relationship Id="rId17" Type="http://schemas.openxmlformats.org/officeDocument/2006/relationships/font" Target="fonts/OpenSans-regular.fntdata"/><Relationship Id="rId16" Type="http://schemas.openxmlformats.org/officeDocument/2006/relationships/font" Target="fonts/Merriweather-boldItalic.fntdata"/><Relationship Id="rId5" Type="http://schemas.openxmlformats.org/officeDocument/2006/relationships/slide" Target="slides/slide1.xml"/><Relationship Id="rId19" Type="http://schemas.openxmlformats.org/officeDocument/2006/relationships/font" Target="fonts/OpenSans-italic.fntdata"/><Relationship Id="rId6" Type="http://schemas.openxmlformats.org/officeDocument/2006/relationships/slide" Target="slides/slide2.xml"/><Relationship Id="rId18" Type="http://schemas.openxmlformats.org/officeDocument/2006/relationships/font" Target="fonts/Open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3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Relationship Id="rId5" Type="http://schemas.openxmlformats.org/officeDocument/2006/relationships/image" Target="../media/image27.png"/><Relationship Id="rId6" Type="http://schemas.openxmlformats.org/officeDocument/2006/relationships/image" Target="../media/image3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Relationship Id="rId4" Type="http://schemas.openxmlformats.org/officeDocument/2006/relationships/image" Target="../media/image28.png"/><Relationship Id="rId5" Type="http://schemas.openxmlformats.org/officeDocument/2006/relationships/image" Target="../media/image26.png"/><Relationship Id="rId6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793790" y="1570077"/>
            <a:ext cx="7556421" cy="2934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6150"/>
              <a:buFont typeface="Merriweather"/>
              <a:buNone/>
            </a:pPr>
            <a:r>
              <a:rPr b="1" i="0" lang="en-US" sz="61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Papel del consumo en la demanda agregada</a:t>
            </a:r>
            <a:endParaRPr b="0" i="0" sz="6150" u="none" cap="none" strike="noStrike"/>
          </a:p>
        </p:txBody>
      </p:sp>
      <p:sp>
        <p:nvSpPr>
          <p:cNvPr id="58" name="Google Shape;58;p1"/>
          <p:cNvSpPr/>
          <p:nvPr/>
        </p:nvSpPr>
        <p:spPr>
          <a:xfrm>
            <a:off x="793790" y="4844891"/>
            <a:ext cx="7556421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El consumo de los hogares es un componente clave de la demanda agregada, que representa la cantidad total de bienes y servicios adquiridos en una economía. Entender la relación entre el consumo y la demanda agregada es fundamental para analizar la estabilidad macroeconómica.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6" name="Google Shape;20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0"/>
          <p:cNvSpPr/>
          <p:nvPr/>
        </p:nvSpPr>
        <p:spPr>
          <a:xfrm>
            <a:off x="6280190" y="74818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Conclusión: La importancia del consumo</a:t>
            </a:r>
            <a:endParaRPr b="0" i="0" sz="4450" u="none" cap="none" strike="noStrike"/>
          </a:p>
        </p:txBody>
      </p:sp>
      <p:sp>
        <p:nvSpPr>
          <p:cNvPr id="208" name="Google Shape;208;p10"/>
          <p:cNvSpPr/>
          <p:nvPr/>
        </p:nvSpPr>
        <p:spPr>
          <a:xfrm>
            <a:off x="6280190" y="27610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0"/>
          <p:cNvSpPr/>
          <p:nvPr/>
        </p:nvSpPr>
        <p:spPr>
          <a:xfrm>
            <a:off x="6457355" y="2846070"/>
            <a:ext cx="155853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650"/>
              <a:buFont typeface="Merriweather"/>
              <a:buNone/>
            </a:pPr>
            <a:r>
              <a:rPr b="1" i="0" lang="en-US" sz="26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b="0" i="0" sz="2650" u="none" cap="none" strike="noStrike"/>
          </a:p>
        </p:txBody>
      </p:sp>
      <p:sp>
        <p:nvSpPr>
          <p:cNvPr id="210" name="Google Shape;210;p10"/>
          <p:cNvSpPr/>
          <p:nvPr/>
        </p:nvSpPr>
        <p:spPr>
          <a:xfrm>
            <a:off x="7017306" y="276105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Componente Clave</a:t>
            </a:r>
            <a:endParaRPr b="0" i="0" sz="2200" u="none" cap="none" strike="noStrike"/>
          </a:p>
        </p:txBody>
      </p:sp>
      <p:sp>
        <p:nvSpPr>
          <p:cNvPr id="211" name="Google Shape;211;p10"/>
          <p:cNvSpPr/>
          <p:nvPr/>
        </p:nvSpPr>
        <p:spPr>
          <a:xfrm>
            <a:off x="7017306" y="3251478"/>
            <a:ext cx="2927747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El consumo de los hogares es el principal componente de la demanda agregada y tiene un gran impacto en la actividad económica.</a:t>
            </a:r>
            <a:endParaRPr b="0" i="0" sz="1750" u="none" cap="none" strike="noStrike"/>
          </a:p>
        </p:txBody>
      </p:sp>
      <p:sp>
        <p:nvSpPr>
          <p:cNvPr id="212" name="Google Shape;212;p10"/>
          <p:cNvSpPr/>
          <p:nvPr/>
        </p:nvSpPr>
        <p:spPr>
          <a:xfrm>
            <a:off x="10171867" y="27610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0"/>
          <p:cNvSpPr/>
          <p:nvPr/>
        </p:nvSpPr>
        <p:spPr>
          <a:xfrm>
            <a:off x="10324028" y="2846070"/>
            <a:ext cx="205859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650"/>
              <a:buFont typeface="Merriweather"/>
              <a:buNone/>
            </a:pPr>
            <a:r>
              <a:rPr b="1" i="0" lang="en-US" sz="26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b="0" i="0" sz="2650" u="none" cap="none" strike="noStrike"/>
          </a:p>
        </p:txBody>
      </p:sp>
      <p:sp>
        <p:nvSpPr>
          <p:cNvPr id="214" name="Google Shape;214;p10"/>
          <p:cNvSpPr/>
          <p:nvPr/>
        </p:nvSpPr>
        <p:spPr>
          <a:xfrm>
            <a:off x="10908983" y="276105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Estabilidad Macroeconómica</a:t>
            </a:r>
            <a:endParaRPr b="0" i="0" sz="2200" u="none" cap="none" strike="noStrike"/>
          </a:p>
        </p:txBody>
      </p:sp>
      <p:sp>
        <p:nvSpPr>
          <p:cNvPr id="215" name="Google Shape;215;p10"/>
          <p:cNvSpPr/>
          <p:nvPr/>
        </p:nvSpPr>
        <p:spPr>
          <a:xfrm>
            <a:off x="10908983" y="3605808"/>
            <a:ext cx="2927747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Las fluctuaciones en el consumo pueden generar inestabilidad y ciclos económicos, por lo que es fundamental monitorearlas.</a:t>
            </a:r>
            <a:endParaRPr b="0" i="0" sz="1750" u="none" cap="none" strike="noStrike"/>
          </a:p>
        </p:txBody>
      </p:sp>
      <p:sp>
        <p:nvSpPr>
          <p:cNvPr id="216" name="Google Shape;216;p10"/>
          <p:cNvSpPr/>
          <p:nvPr/>
        </p:nvSpPr>
        <p:spPr>
          <a:xfrm>
            <a:off x="6280190" y="626518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0"/>
          <p:cNvSpPr/>
          <p:nvPr/>
        </p:nvSpPr>
        <p:spPr>
          <a:xfrm>
            <a:off x="6439019" y="6350198"/>
            <a:ext cx="192643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650"/>
              <a:buFont typeface="Merriweather"/>
              <a:buNone/>
            </a:pPr>
            <a:r>
              <a:rPr b="1" i="0" lang="en-US" sz="26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b="0" i="0" sz="2650" u="none" cap="none" strike="noStrike"/>
          </a:p>
        </p:txBody>
      </p:sp>
      <p:sp>
        <p:nvSpPr>
          <p:cNvPr id="218" name="Google Shape;218;p10"/>
          <p:cNvSpPr/>
          <p:nvPr/>
        </p:nvSpPr>
        <p:spPr>
          <a:xfrm>
            <a:off x="7017306" y="6265188"/>
            <a:ext cx="330100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Implicaciones Políticas</a:t>
            </a:r>
            <a:endParaRPr b="0" i="0" sz="2200" u="none" cap="none" strike="noStrike"/>
          </a:p>
        </p:txBody>
      </p:sp>
      <p:sp>
        <p:nvSpPr>
          <p:cNvPr id="219" name="Google Shape;219;p10"/>
          <p:cNvSpPr/>
          <p:nvPr/>
        </p:nvSpPr>
        <p:spPr>
          <a:xfrm>
            <a:off x="7017306" y="6755606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Las políticas económicas deben considerar el papel del consumo para promover la estabilidad y el crecimiento.</a:t>
            </a:r>
            <a:endParaRPr b="0" i="0" sz="1750" u="none" cap="none" strike="noStrike"/>
          </a:p>
        </p:txBody>
      </p:sp>
      <p:sp>
        <p:nvSpPr>
          <p:cNvPr id="220" name="Google Shape;220;p10"/>
          <p:cNvSpPr/>
          <p:nvPr/>
        </p:nvSpPr>
        <p:spPr>
          <a:xfrm>
            <a:off x="12849475" y="7786125"/>
            <a:ext cx="1780800" cy="354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/>
          <p:nvPr/>
        </p:nvSpPr>
        <p:spPr>
          <a:xfrm>
            <a:off x="793790" y="1411486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Definición de demanda agregada y su importancia</a:t>
            </a:r>
            <a:endParaRPr b="0" i="0" sz="4450" u="none" cap="none" strike="noStrike"/>
          </a:p>
        </p:txBody>
      </p:sp>
      <p:sp>
        <p:nvSpPr>
          <p:cNvPr id="66" name="Google Shape;66;p2"/>
          <p:cNvSpPr/>
          <p:nvPr/>
        </p:nvSpPr>
        <p:spPr>
          <a:xfrm>
            <a:off x="793790" y="342435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970955" y="3509367"/>
            <a:ext cx="155853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650"/>
              <a:buFont typeface="Merriweather"/>
              <a:buNone/>
            </a:pPr>
            <a:r>
              <a:rPr b="1" i="0" lang="en-US" sz="26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b="0" i="0" sz="265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1530906" y="342435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Demanda Agregada</a:t>
            </a:r>
            <a:endParaRPr b="0" i="0" sz="220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1530906" y="3914775"/>
            <a:ext cx="2927747" cy="2903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 demanda agregada es la cantidad total de bienes y servicios que los consumidores, empresas, sector público y extranjeros están dispuestos a comprar a diferentes niveles de precios.</a:t>
            </a:r>
            <a:endParaRPr b="0" i="0" sz="1750" u="none" cap="none" strike="noStrike"/>
          </a:p>
        </p:txBody>
      </p:sp>
      <p:sp>
        <p:nvSpPr>
          <p:cNvPr id="70" name="Google Shape;70;p2"/>
          <p:cNvSpPr/>
          <p:nvPr/>
        </p:nvSpPr>
        <p:spPr>
          <a:xfrm>
            <a:off x="4685467" y="342435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37628" y="3509367"/>
            <a:ext cx="205859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650"/>
              <a:buFont typeface="Merriweather"/>
              <a:buNone/>
            </a:pPr>
            <a:r>
              <a:rPr b="1" i="0" lang="en-US" sz="26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b="0" i="0" sz="2650" u="none" cap="none" strike="noStrike"/>
          </a:p>
        </p:txBody>
      </p:sp>
      <p:sp>
        <p:nvSpPr>
          <p:cNvPr id="72" name="Google Shape;72;p2"/>
          <p:cNvSpPr/>
          <p:nvPr/>
        </p:nvSpPr>
        <p:spPr>
          <a:xfrm>
            <a:off x="5422583" y="342435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Importancia</a:t>
            </a:r>
            <a:endParaRPr b="0" i="0" sz="2200" u="none" cap="none" strike="noStrike"/>
          </a:p>
        </p:txBody>
      </p:sp>
      <p:sp>
        <p:nvSpPr>
          <p:cNvPr id="73" name="Google Shape;73;p2"/>
          <p:cNvSpPr/>
          <p:nvPr/>
        </p:nvSpPr>
        <p:spPr>
          <a:xfrm>
            <a:off x="5422583" y="3914775"/>
            <a:ext cx="2927747" cy="2903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 demanda agregada es un indicador clave del crecimiento económico y la estabilidad macroeconómica, ya que determina el nivel de producción y empleo en una economía.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/>
          <p:nvPr/>
        </p:nvSpPr>
        <p:spPr>
          <a:xfrm>
            <a:off x="793790" y="2721412"/>
            <a:ext cx="1088600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Componentes de la demanda agregada</a:t>
            </a:r>
            <a:endParaRPr b="0" i="0" sz="4450" u="none" cap="none" strike="noStrike"/>
          </a:p>
        </p:txBody>
      </p:sp>
      <p:sp>
        <p:nvSpPr>
          <p:cNvPr id="80" name="Google Shape;80;p3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Consumo</a:t>
            </a:r>
            <a:endParaRPr b="0" i="0" sz="2200" u="none" cap="none" strike="noStrike"/>
          </a:p>
        </p:txBody>
      </p:sp>
      <p:sp>
        <p:nvSpPr>
          <p:cNvPr id="81" name="Google Shape;81;p3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Gasto de los hogares en bienes y servicios de consumo.</a:t>
            </a:r>
            <a:endParaRPr b="0" i="0" sz="1750" u="none" cap="none" strike="noStrike"/>
          </a:p>
        </p:txBody>
      </p:sp>
      <p:sp>
        <p:nvSpPr>
          <p:cNvPr id="82" name="Google Shape;82;p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Inversión</a:t>
            </a:r>
            <a:endParaRPr b="0" i="0" sz="2200" u="none" cap="none" strike="noStrike"/>
          </a:p>
        </p:txBody>
      </p:sp>
      <p:sp>
        <p:nvSpPr>
          <p:cNvPr id="83" name="Google Shape;83;p3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Gasto de las empresas en bienes de capital, como maquinaria y edificios.</a:t>
            </a:r>
            <a:endParaRPr b="0" i="0" sz="1750" u="none" cap="none" strike="noStrike"/>
          </a:p>
        </p:txBody>
      </p:sp>
      <p:sp>
        <p:nvSpPr>
          <p:cNvPr id="84" name="Google Shape;84;p3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Gasto Público</a:t>
            </a:r>
            <a:endParaRPr b="0" i="0" sz="2200" u="none" cap="none" strike="noStrike"/>
          </a:p>
        </p:txBody>
      </p:sp>
      <p:sp>
        <p:nvSpPr>
          <p:cNvPr id="85" name="Google Shape;85;p3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Gasto del gobierno en bienes y servicios.</a:t>
            </a:r>
            <a:endParaRPr b="0" i="0" sz="175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12849475" y="7786125"/>
            <a:ext cx="1780800" cy="354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2" name="Google Shape;9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83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/>
          <p:nvPr/>
        </p:nvSpPr>
        <p:spPr>
          <a:xfrm>
            <a:off x="746165" y="586264"/>
            <a:ext cx="7651671" cy="19988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150"/>
              <a:buFont typeface="Merriweather"/>
              <a:buNone/>
            </a:pPr>
            <a:r>
              <a:rPr b="1" i="0" lang="en-US" sz="41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El consumo como componente clave de la demanda agregada</a:t>
            </a:r>
            <a:endParaRPr b="0" i="0" sz="4150" u="none" cap="none" strike="noStrike"/>
          </a:p>
        </p:txBody>
      </p:sp>
      <p:sp>
        <p:nvSpPr>
          <p:cNvPr id="94" name="Google Shape;94;p4"/>
          <p:cNvSpPr/>
          <p:nvPr/>
        </p:nvSpPr>
        <p:spPr>
          <a:xfrm>
            <a:off x="746165" y="2904887"/>
            <a:ext cx="3719274" cy="2940963"/>
          </a:xfrm>
          <a:prstGeom prst="roundRect">
            <a:avLst>
              <a:gd fmla="val 3045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"/>
          <p:cNvSpPr/>
          <p:nvPr/>
        </p:nvSpPr>
        <p:spPr>
          <a:xfrm>
            <a:off x="966907" y="3125629"/>
            <a:ext cx="3277791" cy="6660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50"/>
              <a:buFont typeface="Merriweather"/>
              <a:buNone/>
            </a:pPr>
            <a:r>
              <a:rPr b="1" i="0" lang="en-US" sz="20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Importancia del Consumo</a:t>
            </a:r>
            <a:endParaRPr b="0" i="0" sz="2050" u="none" cap="none" strike="noStrike"/>
          </a:p>
        </p:txBody>
      </p:sp>
      <p:sp>
        <p:nvSpPr>
          <p:cNvPr id="96" name="Google Shape;96;p4"/>
          <p:cNvSpPr/>
          <p:nvPr/>
        </p:nvSpPr>
        <p:spPr>
          <a:xfrm>
            <a:off x="966907" y="3919538"/>
            <a:ext cx="3277791" cy="17055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50"/>
              <a:buFont typeface="Open Sans"/>
              <a:buNone/>
            </a:pPr>
            <a:r>
              <a:rPr b="0" i="0" lang="en-US" sz="16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El consumo de los hogares representa alrededor del 60-70% de la demanda agregada en la mayoría de las economías desarrolladas.</a:t>
            </a:r>
            <a:endParaRPr b="0" i="0" sz="1650" u="none" cap="none" strike="noStrike"/>
          </a:p>
        </p:txBody>
      </p:sp>
      <p:sp>
        <p:nvSpPr>
          <p:cNvPr id="97" name="Google Shape;97;p4"/>
          <p:cNvSpPr/>
          <p:nvPr/>
        </p:nvSpPr>
        <p:spPr>
          <a:xfrm>
            <a:off x="4678561" y="2904887"/>
            <a:ext cx="3719274" cy="2940963"/>
          </a:xfrm>
          <a:prstGeom prst="roundRect">
            <a:avLst>
              <a:gd fmla="val 3045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4"/>
          <p:cNvSpPr/>
          <p:nvPr/>
        </p:nvSpPr>
        <p:spPr>
          <a:xfrm>
            <a:off x="4899303" y="3125629"/>
            <a:ext cx="3277791" cy="6660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50"/>
              <a:buFont typeface="Merriweather"/>
              <a:buNone/>
            </a:pPr>
            <a:r>
              <a:rPr b="1" i="0" lang="en-US" sz="20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Determinante de la Producción</a:t>
            </a:r>
            <a:endParaRPr b="0" i="0" sz="2050" u="none" cap="none" strike="noStrike"/>
          </a:p>
        </p:txBody>
      </p:sp>
      <p:sp>
        <p:nvSpPr>
          <p:cNvPr id="99" name="Google Shape;99;p4"/>
          <p:cNvSpPr/>
          <p:nvPr/>
        </p:nvSpPr>
        <p:spPr>
          <a:xfrm>
            <a:off x="4899303" y="3919538"/>
            <a:ext cx="3277791" cy="1364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50"/>
              <a:buFont typeface="Open Sans"/>
              <a:buNone/>
            </a:pPr>
            <a:r>
              <a:rPr b="0" i="0" lang="en-US" sz="16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Las variaciones en el consumo tienen un gran impacto en la producción y el empleo a través del efecto multiplicador.</a:t>
            </a:r>
            <a:endParaRPr b="0" i="0" sz="1650" u="none" cap="none" strike="noStrike"/>
          </a:p>
        </p:txBody>
      </p:sp>
      <p:sp>
        <p:nvSpPr>
          <p:cNvPr id="100" name="Google Shape;100;p4"/>
          <p:cNvSpPr/>
          <p:nvPr/>
        </p:nvSpPr>
        <p:spPr>
          <a:xfrm>
            <a:off x="746165" y="6058972"/>
            <a:ext cx="7651671" cy="1584603"/>
          </a:xfrm>
          <a:prstGeom prst="roundRect">
            <a:avLst>
              <a:gd fmla="val 5651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"/>
          <p:cNvSpPr/>
          <p:nvPr/>
        </p:nvSpPr>
        <p:spPr>
          <a:xfrm>
            <a:off x="966907" y="6279713"/>
            <a:ext cx="3866436" cy="333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50"/>
              <a:buFont typeface="Merriweather"/>
              <a:buNone/>
            </a:pPr>
            <a:r>
              <a:rPr b="1" i="0" lang="en-US" sz="20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Estabilidad Macroeconómica</a:t>
            </a:r>
            <a:endParaRPr b="0" i="0" sz="2050" u="none" cap="none" strike="noStrike"/>
          </a:p>
        </p:txBody>
      </p:sp>
      <p:sp>
        <p:nvSpPr>
          <p:cNvPr id="102" name="Google Shape;102;p4"/>
          <p:cNvSpPr/>
          <p:nvPr/>
        </p:nvSpPr>
        <p:spPr>
          <a:xfrm>
            <a:off x="966907" y="6740604"/>
            <a:ext cx="7210187" cy="682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50"/>
              <a:buFont typeface="Open Sans"/>
              <a:buNone/>
            </a:pPr>
            <a:r>
              <a:rPr b="0" i="0" lang="en-US" sz="16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Las fluctuaciones en el consumo pueden generar inestabilidad en la demanda agregada y el ciclo económico.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8" name="Google Shape;10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114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300"/>
              <a:buFont typeface="Merriweather"/>
              <a:buNone/>
            </a:pPr>
            <a:r>
              <a:rPr b="1" i="0" lang="en-US" sz="43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Factores que influyen en el consumo</a:t>
            </a:r>
            <a:endParaRPr b="0" i="0" sz="4300" u="none" cap="none" strike="noStrike"/>
          </a:p>
        </p:txBody>
      </p:sp>
      <p:sp>
        <p:nvSpPr>
          <p:cNvPr id="110" name="Google Shape;110;p5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fmla="val 303837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/>
          <p:nvPr/>
        </p:nvSpPr>
        <p:spPr>
          <a:xfrm>
            <a:off x="1026557" y="2645569"/>
            <a:ext cx="151448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600"/>
              <a:buFont typeface="Merriweather"/>
              <a:buNone/>
            </a:pPr>
            <a:r>
              <a:rPr b="1" i="0" lang="en-US" sz="26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b="0" i="0" sz="2600" u="none" cap="none" strike="noStrike"/>
          </a:p>
        </p:txBody>
      </p:sp>
      <p:sp>
        <p:nvSpPr>
          <p:cNvPr id="114" name="Google Shape;114;p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150"/>
              <a:buFont typeface="Merriweather"/>
              <a:buNone/>
            </a:pPr>
            <a:r>
              <a:rPr b="1" i="0" lang="en-US" sz="21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Renta Disponible</a:t>
            </a:r>
            <a:endParaRPr b="0" i="0" sz="2150" u="none" cap="none" strike="noStrike"/>
          </a:p>
        </p:txBody>
      </p:sp>
      <p:sp>
        <p:nvSpPr>
          <p:cNvPr id="115" name="Google Shape;115;p5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00"/>
              <a:buFont typeface="Open Sans"/>
              <a:buNone/>
            </a:pPr>
            <a:r>
              <a:rPr b="0" i="0" lang="en-US" sz="17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El ingreso después de impuestos que tienen los hogares para gastar o ahorrar.</a:t>
            </a:r>
            <a:endParaRPr b="0" i="0" sz="1700" u="none" cap="none" strike="noStrike"/>
          </a:p>
        </p:txBody>
      </p:sp>
      <p:sp>
        <p:nvSpPr>
          <p:cNvPr id="116" name="Google Shape;116;p5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1002149" y="4489013"/>
            <a:ext cx="200144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600"/>
              <a:buFont typeface="Merriweather"/>
              <a:buNone/>
            </a:pPr>
            <a:r>
              <a:rPr b="1" i="0" lang="en-US" sz="26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b="0" i="0" sz="2600" u="none" cap="none" strike="noStrike"/>
          </a:p>
        </p:txBody>
      </p:sp>
      <p:sp>
        <p:nvSpPr>
          <p:cNvPr id="119" name="Google Shape;119;p5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150"/>
              <a:buFont typeface="Merriweather"/>
              <a:buNone/>
            </a:pPr>
            <a:r>
              <a:rPr b="1" i="0" lang="en-US" sz="21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Riqueza</a:t>
            </a:r>
            <a:endParaRPr b="0" i="0" sz="2150" u="none" cap="none" strike="noStrike"/>
          </a:p>
        </p:txBody>
      </p:sp>
      <p:sp>
        <p:nvSpPr>
          <p:cNvPr id="120" name="Google Shape;120;p5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00"/>
              <a:buFont typeface="Open Sans"/>
              <a:buNone/>
            </a:pPr>
            <a:r>
              <a:rPr b="0" i="0" lang="en-US" sz="17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El valor de los activos que poseen los hogares, como propiedades o acciones.</a:t>
            </a:r>
            <a:endParaRPr b="0" i="0" sz="1700" u="none" cap="none" strike="noStrike"/>
          </a:p>
        </p:txBody>
      </p:sp>
      <p:sp>
        <p:nvSpPr>
          <p:cNvPr id="121" name="Google Shape;121;p5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"/>
          <p:cNvSpPr/>
          <p:nvPr/>
        </p:nvSpPr>
        <p:spPr>
          <a:xfrm>
            <a:off x="1008697" y="6332458"/>
            <a:ext cx="187166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600"/>
              <a:buFont typeface="Merriweather"/>
              <a:buNone/>
            </a:pPr>
            <a:r>
              <a:rPr b="1" i="0" lang="en-US" sz="26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b="0" i="0" sz="2600" u="none" cap="none" strike="noStrike"/>
          </a:p>
        </p:txBody>
      </p:sp>
      <p:sp>
        <p:nvSpPr>
          <p:cNvPr id="124" name="Google Shape;124;p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150"/>
              <a:buFont typeface="Merriweather"/>
              <a:buNone/>
            </a:pPr>
            <a:r>
              <a:rPr b="1" i="0" lang="en-US" sz="21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Expectativas</a:t>
            </a:r>
            <a:endParaRPr b="0" i="0" sz="2150" u="none" cap="none" strike="noStrike"/>
          </a:p>
        </p:txBody>
      </p:sp>
      <p:sp>
        <p:nvSpPr>
          <p:cNvPr id="125" name="Google Shape;125;p5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00"/>
              <a:buFont typeface="Open Sans"/>
              <a:buNone/>
            </a:pPr>
            <a:r>
              <a:rPr b="0" i="0" lang="en-US" sz="17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Las percepciones de los consumidores sobre su situación económica futura.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1" name="Google Shape;13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6"/>
          <p:cNvSpPr/>
          <p:nvPr/>
        </p:nvSpPr>
        <p:spPr>
          <a:xfrm>
            <a:off x="6240423" y="694611"/>
            <a:ext cx="7635954" cy="13465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200"/>
              <a:buFont typeface="Merriweather"/>
              <a:buNone/>
            </a:pPr>
            <a:r>
              <a:rPr b="1" i="0" lang="en-US" sz="4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Relación entre el consumo y la demanda agregada</a:t>
            </a:r>
            <a:endParaRPr b="0" i="0" sz="4200" u="none" cap="none" strike="noStrike"/>
          </a:p>
        </p:txBody>
      </p:sp>
      <p:pic>
        <p:nvPicPr>
          <p:cNvPr descr="preencoded.png" id="133" name="Google Shape;13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40423" y="2364343"/>
            <a:ext cx="1077278" cy="172354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/>
          <p:nvPr/>
        </p:nvSpPr>
        <p:spPr>
          <a:xfrm>
            <a:off x="7640836" y="2579727"/>
            <a:ext cx="3411141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100"/>
              <a:buFont typeface="Merriweather"/>
              <a:buNone/>
            </a:pPr>
            <a:r>
              <a:rPr b="1" i="0" lang="en-US" sz="21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Incremento del Consumo</a:t>
            </a:r>
            <a:endParaRPr b="0" i="0" sz="2100" u="none" cap="none" strike="noStrike"/>
          </a:p>
        </p:txBody>
      </p:sp>
      <p:sp>
        <p:nvSpPr>
          <p:cNvPr id="135" name="Google Shape;135;p6"/>
          <p:cNvSpPr/>
          <p:nvPr/>
        </p:nvSpPr>
        <p:spPr>
          <a:xfrm>
            <a:off x="7640836" y="3045500"/>
            <a:ext cx="6235541" cy="689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50"/>
              <a:buFont typeface="Open Sans"/>
              <a:buNone/>
            </a:pPr>
            <a:r>
              <a:rPr b="0" i="0" lang="en-US" sz="16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El aumento del consumo de los hogares lleva a un incremento de la demanda agregada.</a:t>
            </a:r>
            <a:endParaRPr b="0" i="0" sz="1650" u="none" cap="none" strike="noStrike"/>
          </a:p>
        </p:txBody>
      </p:sp>
      <p:pic>
        <p:nvPicPr>
          <p:cNvPr descr="preencoded.png" id="136" name="Google Shape;13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0423" y="4087892"/>
            <a:ext cx="1077278" cy="17235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6"/>
          <p:cNvSpPr/>
          <p:nvPr/>
        </p:nvSpPr>
        <p:spPr>
          <a:xfrm>
            <a:off x="7640836" y="4303276"/>
            <a:ext cx="3197662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100"/>
              <a:buFont typeface="Merriweather"/>
              <a:buNone/>
            </a:pPr>
            <a:r>
              <a:rPr b="1" i="0" lang="en-US" sz="21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Efectos Multiplicadores</a:t>
            </a:r>
            <a:endParaRPr b="0" i="0" sz="2100" u="none" cap="none" strike="noStrike"/>
          </a:p>
        </p:txBody>
      </p:sp>
      <p:sp>
        <p:nvSpPr>
          <p:cNvPr id="138" name="Google Shape;138;p6"/>
          <p:cNvSpPr/>
          <p:nvPr/>
        </p:nvSpPr>
        <p:spPr>
          <a:xfrm>
            <a:off x="7640836" y="4769048"/>
            <a:ext cx="6235541" cy="689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50"/>
              <a:buFont typeface="Open Sans"/>
              <a:buNone/>
            </a:pPr>
            <a:r>
              <a:rPr b="0" i="0" lang="en-US" sz="16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El gasto de los consumidores genera ingresos para otros, provocando un efecto multiplicador en la economía.</a:t>
            </a:r>
            <a:endParaRPr b="0" i="0" sz="1650" u="none" cap="none" strike="noStrike"/>
          </a:p>
        </p:txBody>
      </p:sp>
      <p:pic>
        <p:nvPicPr>
          <p:cNvPr descr="preencoded.png" id="139" name="Google Shape;139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40423" y="5811441"/>
            <a:ext cx="1077278" cy="17235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6"/>
          <p:cNvSpPr/>
          <p:nvPr/>
        </p:nvSpPr>
        <p:spPr>
          <a:xfrm>
            <a:off x="7640836" y="6026825"/>
            <a:ext cx="3906202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100"/>
              <a:buFont typeface="Merriweather"/>
              <a:buNone/>
            </a:pPr>
            <a:r>
              <a:rPr b="1" i="0" lang="en-US" sz="21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Estabilidad Macroeconómica</a:t>
            </a:r>
            <a:endParaRPr b="0" i="0" sz="2100" u="none" cap="none" strike="noStrike"/>
          </a:p>
        </p:txBody>
      </p:sp>
      <p:sp>
        <p:nvSpPr>
          <p:cNvPr id="141" name="Google Shape;141;p6"/>
          <p:cNvSpPr/>
          <p:nvPr/>
        </p:nvSpPr>
        <p:spPr>
          <a:xfrm>
            <a:off x="7640836" y="6492597"/>
            <a:ext cx="6235541" cy="689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50"/>
              <a:buFont typeface="Open Sans"/>
              <a:buNone/>
            </a:pPr>
            <a:r>
              <a:rPr b="0" i="0" lang="en-US" sz="16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Las variaciones en el consumo pueden generar fluctuaciones en la demanda agregada y el ciclo económico.</a:t>
            </a:r>
            <a:endParaRPr b="0" i="0" sz="1650" u="none" cap="none" strike="noStrike"/>
          </a:p>
        </p:txBody>
      </p:sp>
      <p:sp>
        <p:nvSpPr>
          <p:cNvPr id="142" name="Google Shape;142;p6"/>
          <p:cNvSpPr/>
          <p:nvPr/>
        </p:nvSpPr>
        <p:spPr>
          <a:xfrm>
            <a:off x="12849475" y="7786125"/>
            <a:ext cx="1780800" cy="354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8" name="Google Shape;14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2899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7"/>
          <p:cNvSpPr/>
          <p:nvPr/>
        </p:nvSpPr>
        <p:spPr>
          <a:xfrm>
            <a:off x="680085" y="2963585"/>
            <a:ext cx="8759547" cy="6072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800"/>
              <a:buFont typeface="Merriweather"/>
              <a:buNone/>
            </a:pPr>
            <a:r>
              <a:rPr b="1" i="0" lang="en-US" sz="38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El efecto multiplicador del consumo</a:t>
            </a:r>
            <a:endParaRPr b="0" i="0" sz="3800" u="none" cap="none" strike="noStrike"/>
          </a:p>
        </p:txBody>
      </p:sp>
      <p:sp>
        <p:nvSpPr>
          <p:cNvPr id="150" name="Google Shape;150;p7"/>
          <p:cNvSpPr/>
          <p:nvPr/>
        </p:nvSpPr>
        <p:spPr>
          <a:xfrm>
            <a:off x="680085" y="5778579"/>
            <a:ext cx="13270230" cy="22860"/>
          </a:xfrm>
          <a:prstGeom prst="roundRect">
            <a:avLst>
              <a:gd fmla="val 357030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3937635" y="5098494"/>
            <a:ext cx="22860" cy="680085"/>
          </a:xfrm>
          <a:prstGeom prst="roundRect">
            <a:avLst>
              <a:gd fmla="val 357030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3730466" y="5559981"/>
            <a:ext cx="437198" cy="437198"/>
          </a:xfrm>
          <a:prstGeom prst="roundRect">
            <a:avLst>
              <a:gd fmla="val 18668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3882271" y="5632847"/>
            <a:ext cx="133588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50"/>
              <a:buFont typeface="Merriweather"/>
              <a:buNone/>
            </a:pPr>
            <a:r>
              <a:rPr b="1" i="0" lang="en-US" sz="22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b="0" i="0" sz="2250" u="none" cap="none" strike="noStrike"/>
          </a:p>
        </p:txBody>
      </p:sp>
      <p:sp>
        <p:nvSpPr>
          <p:cNvPr id="154" name="Google Shape;154;p7"/>
          <p:cNvSpPr/>
          <p:nvPr/>
        </p:nvSpPr>
        <p:spPr>
          <a:xfrm>
            <a:off x="2734508" y="3862268"/>
            <a:ext cx="2428994" cy="3036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00"/>
              <a:buFont typeface="Merriweather"/>
              <a:buNone/>
            </a:pPr>
            <a:r>
              <a:rPr b="1" i="0" lang="en-US" sz="1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Ingreso Inicial</a:t>
            </a:r>
            <a:endParaRPr b="0" i="0" sz="1900" u="none" cap="none" strike="noStrike"/>
          </a:p>
        </p:txBody>
      </p:sp>
      <p:sp>
        <p:nvSpPr>
          <p:cNvPr id="155" name="Google Shape;155;p7"/>
          <p:cNvSpPr/>
          <p:nvPr/>
        </p:nvSpPr>
        <p:spPr>
          <a:xfrm>
            <a:off x="874395" y="4282440"/>
            <a:ext cx="6149340" cy="621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Un aumento inicial del ingreso de los hogares genera un incremento del consumo.</a:t>
            </a:r>
            <a:endParaRPr b="0" i="0" sz="1500" u="none" cap="none" strike="noStrike"/>
          </a:p>
        </p:txBody>
      </p:sp>
      <p:sp>
        <p:nvSpPr>
          <p:cNvPr id="156" name="Google Shape;156;p7"/>
          <p:cNvSpPr/>
          <p:nvPr/>
        </p:nvSpPr>
        <p:spPr>
          <a:xfrm>
            <a:off x="7303770" y="5778579"/>
            <a:ext cx="22860" cy="680085"/>
          </a:xfrm>
          <a:prstGeom prst="roundRect">
            <a:avLst>
              <a:gd fmla="val 357030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7096601" y="5559981"/>
            <a:ext cx="437198" cy="437198"/>
          </a:xfrm>
          <a:prstGeom prst="roundRect">
            <a:avLst>
              <a:gd fmla="val 18668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7226975" y="5632847"/>
            <a:ext cx="176451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50"/>
              <a:buFont typeface="Merriweather"/>
              <a:buNone/>
            </a:pPr>
            <a:r>
              <a:rPr b="1" i="0" lang="en-US" sz="22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b="0" i="0" sz="2250" u="none" cap="none" strike="noStrike"/>
          </a:p>
        </p:txBody>
      </p:sp>
      <p:sp>
        <p:nvSpPr>
          <p:cNvPr id="159" name="Google Shape;159;p7"/>
          <p:cNvSpPr/>
          <p:nvPr/>
        </p:nvSpPr>
        <p:spPr>
          <a:xfrm>
            <a:off x="5916454" y="6652974"/>
            <a:ext cx="2797493" cy="3036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00"/>
              <a:buFont typeface="Merriweather"/>
              <a:buNone/>
            </a:pPr>
            <a:r>
              <a:rPr b="1" i="0" lang="en-US" sz="1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Ciclo de Gasto-Ingreso</a:t>
            </a:r>
            <a:endParaRPr b="0" i="0" sz="1900" u="none" cap="none" strike="noStrike"/>
          </a:p>
        </p:txBody>
      </p:sp>
      <p:sp>
        <p:nvSpPr>
          <p:cNvPr id="160" name="Google Shape;160;p7"/>
          <p:cNvSpPr/>
          <p:nvPr/>
        </p:nvSpPr>
        <p:spPr>
          <a:xfrm>
            <a:off x="4240530" y="7073146"/>
            <a:ext cx="6149340" cy="621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El gasto adicional de los consumidores genera más ingresos y a su vez más consumo.</a:t>
            </a:r>
            <a:endParaRPr b="0" i="0" sz="1500" u="none" cap="none" strike="noStrike"/>
          </a:p>
        </p:txBody>
      </p:sp>
      <p:sp>
        <p:nvSpPr>
          <p:cNvPr id="161" name="Google Shape;161;p7"/>
          <p:cNvSpPr/>
          <p:nvPr/>
        </p:nvSpPr>
        <p:spPr>
          <a:xfrm>
            <a:off x="10669905" y="5098494"/>
            <a:ext cx="22860" cy="680085"/>
          </a:xfrm>
          <a:prstGeom prst="roundRect">
            <a:avLst>
              <a:gd fmla="val 357030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10462736" y="5559981"/>
            <a:ext cx="437198" cy="437198"/>
          </a:xfrm>
          <a:prstGeom prst="roundRect">
            <a:avLst>
              <a:gd fmla="val 18668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10598825" y="5632847"/>
            <a:ext cx="165021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50"/>
              <a:buFont typeface="Merriweather"/>
              <a:buNone/>
            </a:pPr>
            <a:r>
              <a:rPr b="1" i="0" lang="en-US" sz="22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b="0" i="0" sz="2250" u="none" cap="none" strike="noStrike"/>
          </a:p>
        </p:txBody>
      </p:sp>
      <p:sp>
        <p:nvSpPr>
          <p:cNvPr id="164" name="Google Shape;164;p7"/>
          <p:cNvSpPr/>
          <p:nvPr/>
        </p:nvSpPr>
        <p:spPr>
          <a:xfrm>
            <a:off x="9432250" y="3862268"/>
            <a:ext cx="2498169" cy="3036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00"/>
              <a:buFont typeface="Merriweather"/>
              <a:buNone/>
            </a:pPr>
            <a:r>
              <a:rPr b="1" i="0" lang="en-US" sz="1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Efecto Multiplicador</a:t>
            </a:r>
            <a:endParaRPr b="0" i="0" sz="1900" u="none" cap="none" strike="noStrike"/>
          </a:p>
        </p:txBody>
      </p:sp>
      <p:sp>
        <p:nvSpPr>
          <p:cNvPr id="165" name="Google Shape;165;p7"/>
          <p:cNvSpPr/>
          <p:nvPr/>
        </p:nvSpPr>
        <p:spPr>
          <a:xfrm>
            <a:off x="7606665" y="4282440"/>
            <a:ext cx="6149340" cy="621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Este ciclo repetido provoca un efecto multiplicador, amplificando el impacto inicial en la demanda agregada.</a:t>
            </a:r>
            <a:endParaRPr b="0" i="0" sz="1500" u="none" cap="none" strike="noStrike"/>
          </a:p>
        </p:txBody>
      </p:sp>
      <p:sp>
        <p:nvSpPr>
          <p:cNvPr id="166" name="Google Shape;166;p7"/>
          <p:cNvSpPr/>
          <p:nvPr/>
        </p:nvSpPr>
        <p:spPr>
          <a:xfrm>
            <a:off x="12849475" y="7786125"/>
            <a:ext cx="1780800" cy="354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2" name="Google Shape;17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8"/>
          <p:cNvSpPr/>
          <p:nvPr/>
        </p:nvSpPr>
        <p:spPr>
          <a:xfrm>
            <a:off x="793790" y="3802499"/>
            <a:ext cx="1219914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El papel del consumo en el ciclo económico</a:t>
            </a:r>
            <a:endParaRPr b="0" i="0" sz="4450" u="none" cap="none" strike="noStrike"/>
          </a:p>
        </p:txBody>
      </p:sp>
      <p:sp>
        <p:nvSpPr>
          <p:cNvPr id="174" name="Google Shape;174;p8"/>
          <p:cNvSpPr/>
          <p:nvPr/>
        </p:nvSpPr>
        <p:spPr>
          <a:xfrm>
            <a:off x="793790" y="4851440"/>
            <a:ext cx="4196358" cy="2410897"/>
          </a:xfrm>
          <a:prstGeom prst="roundRect">
            <a:avLst>
              <a:gd fmla="val 3952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"/>
          <p:cNvSpPr/>
          <p:nvPr/>
        </p:nvSpPr>
        <p:spPr>
          <a:xfrm>
            <a:off x="1028224" y="5085874"/>
            <a:ext cx="314908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Expansión Económica</a:t>
            </a:r>
            <a:endParaRPr b="0" i="0" sz="2200" u="none" cap="none" strike="noStrike"/>
          </a:p>
        </p:txBody>
      </p:sp>
      <p:sp>
        <p:nvSpPr>
          <p:cNvPr id="176" name="Google Shape;176;p8"/>
          <p:cNvSpPr/>
          <p:nvPr/>
        </p:nvSpPr>
        <p:spPr>
          <a:xfrm>
            <a:off x="1028224" y="5576292"/>
            <a:ext cx="372749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El aumento del consumo impulsa la demanda agregada y la producción.</a:t>
            </a:r>
            <a:endParaRPr b="0" i="0" sz="1750" u="none" cap="none" strike="noStrike"/>
          </a:p>
        </p:txBody>
      </p:sp>
      <p:sp>
        <p:nvSpPr>
          <p:cNvPr id="177" name="Google Shape;177;p8"/>
          <p:cNvSpPr/>
          <p:nvPr/>
        </p:nvSpPr>
        <p:spPr>
          <a:xfrm>
            <a:off x="5216962" y="4851440"/>
            <a:ext cx="4196358" cy="2410897"/>
          </a:xfrm>
          <a:prstGeom prst="roundRect">
            <a:avLst>
              <a:gd fmla="val 3952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8"/>
          <p:cNvSpPr/>
          <p:nvPr/>
        </p:nvSpPr>
        <p:spPr>
          <a:xfrm>
            <a:off x="5451396" y="508587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Recesión</a:t>
            </a:r>
            <a:endParaRPr b="0" i="0" sz="2200" u="none" cap="none" strike="noStrike"/>
          </a:p>
        </p:txBody>
      </p:sp>
      <p:sp>
        <p:nvSpPr>
          <p:cNvPr id="179" name="Google Shape;179;p8"/>
          <p:cNvSpPr/>
          <p:nvPr/>
        </p:nvSpPr>
        <p:spPr>
          <a:xfrm>
            <a:off x="5451396" y="5576292"/>
            <a:ext cx="372749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 caída del consumo reduce la demanda agregada y puede generar un ciclo recesivo.</a:t>
            </a:r>
            <a:endParaRPr b="0" i="0" sz="1750" u="none" cap="none" strike="noStrike"/>
          </a:p>
        </p:txBody>
      </p:sp>
      <p:sp>
        <p:nvSpPr>
          <p:cNvPr id="180" name="Google Shape;180;p8"/>
          <p:cNvSpPr/>
          <p:nvPr/>
        </p:nvSpPr>
        <p:spPr>
          <a:xfrm>
            <a:off x="9640133" y="4851440"/>
            <a:ext cx="4196358" cy="2410897"/>
          </a:xfrm>
          <a:prstGeom prst="roundRect">
            <a:avLst>
              <a:gd fmla="val 3952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"/>
          <p:cNvSpPr/>
          <p:nvPr/>
        </p:nvSpPr>
        <p:spPr>
          <a:xfrm>
            <a:off x="9874568" y="5085874"/>
            <a:ext cx="298561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Políticas de Estímulo</a:t>
            </a:r>
            <a:endParaRPr b="0" i="0" sz="2200" u="none" cap="none" strike="noStrike"/>
          </a:p>
        </p:txBody>
      </p:sp>
      <p:sp>
        <p:nvSpPr>
          <p:cNvPr id="182" name="Google Shape;182;p8"/>
          <p:cNvSpPr/>
          <p:nvPr/>
        </p:nvSpPr>
        <p:spPr>
          <a:xfrm>
            <a:off x="9874568" y="5576292"/>
            <a:ext cx="372749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Las políticas que fomentan el consumo, como recortes de impuestos, pueden ayudar a salir de una recesión.</a:t>
            </a:r>
            <a:endParaRPr b="0" i="0" sz="1750" u="none" cap="none" strike="noStrike"/>
          </a:p>
        </p:txBody>
      </p:sp>
      <p:sp>
        <p:nvSpPr>
          <p:cNvPr id="183" name="Google Shape;183;p8"/>
          <p:cNvSpPr/>
          <p:nvPr/>
        </p:nvSpPr>
        <p:spPr>
          <a:xfrm>
            <a:off x="12849475" y="7786125"/>
            <a:ext cx="1780800" cy="354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9" name="Google Shape;18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9"/>
          <p:cNvSpPr/>
          <p:nvPr/>
        </p:nvSpPr>
        <p:spPr>
          <a:xfrm>
            <a:off x="793790" y="3821430"/>
            <a:ext cx="1157311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Implicaciones para la política económica</a:t>
            </a:r>
            <a:endParaRPr b="0" i="0" sz="4450" u="none" cap="none" strike="noStrike"/>
          </a:p>
        </p:txBody>
      </p:sp>
      <p:pic>
        <p:nvPicPr>
          <p:cNvPr descr="preencoded.png" id="191" name="Google Shape;19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487037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9"/>
          <p:cNvSpPr/>
          <p:nvPr/>
        </p:nvSpPr>
        <p:spPr>
          <a:xfrm>
            <a:off x="793790" y="5664160"/>
            <a:ext cx="343423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Monitoreo del Consumo</a:t>
            </a:r>
            <a:endParaRPr b="0" i="0" sz="2200" u="none" cap="none" strike="noStrike"/>
          </a:p>
        </p:txBody>
      </p:sp>
      <p:sp>
        <p:nvSpPr>
          <p:cNvPr id="193" name="Google Shape;193;p9"/>
          <p:cNvSpPr/>
          <p:nvPr/>
        </p:nvSpPr>
        <p:spPr>
          <a:xfrm>
            <a:off x="793790" y="6154579"/>
            <a:ext cx="412075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Seguimiento de los indicadores de consumo para anticipar cambios en la demanda agregada.</a:t>
            </a:r>
            <a:endParaRPr b="0" i="0" sz="1750" u="none" cap="none" strike="noStrike"/>
          </a:p>
        </p:txBody>
      </p:sp>
      <p:pic>
        <p:nvPicPr>
          <p:cNvPr descr="preencoded.png" id="194" name="Google Shape;194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54704" y="487037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9"/>
          <p:cNvSpPr/>
          <p:nvPr/>
        </p:nvSpPr>
        <p:spPr>
          <a:xfrm>
            <a:off x="5254704" y="5664160"/>
            <a:ext cx="298561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Políticas de Estímulo</a:t>
            </a:r>
            <a:endParaRPr b="0" i="0" sz="2200" u="none" cap="none" strike="noStrike"/>
          </a:p>
        </p:txBody>
      </p:sp>
      <p:sp>
        <p:nvSpPr>
          <p:cNvPr id="196" name="Google Shape;196;p9"/>
          <p:cNvSpPr/>
          <p:nvPr/>
        </p:nvSpPr>
        <p:spPr>
          <a:xfrm>
            <a:off x="5254704" y="6154579"/>
            <a:ext cx="412087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Medidas como recortes de impuestos para impulsar el consumo y la demanda agregada.</a:t>
            </a:r>
            <a:endParaRPr b="0" i="0" sz="1750" u="none" cap="none" strike="noStrike"/>
          </a:p>
        </p:txBody>
      </p:sp>
      <p:pic>
        <p:nvPicPr>
          <p:cNvPr descr="preencoded.png" id="197" name="Google Shape;197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15738" y="487037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9"/>
          <p:cNvSpPr/>
          <p:nvPr/>
        </p:nvSpPr>
        <p:spPr>
          <a:xfrm>
            <a:off x="9715738" y="566416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Análisis de Riesgos</a:t>
            </a:r>
            <a:endParaRPr b="0" i="0" sz="2200" u="none" cap="none" strike="noStrike"/>
          </a:p>
        </p:txBody>
      </p:sp>
      <p:sp>
        <p:nvSpPr>
          <p:cNvPr id="199" name="Google Shape;199;p9"/>
          <p:cNvSpPr/>
          <p:nvPr/>
        </p:nvSpPr>
        <p:spPr>
          <a:xfrm>
            <a:off x="9715738" y="6154579"/>
            <a:ext cx="412075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Evaluación de los riesgos que pueden afectar al consumo y generar inestabilidad macroeconómica.</a:t>
            </a:r>
            <a:endParaRPr b="0" i="0" sz="1750" u="none" cap="none" strike="noStrike"/>
          </a:p>
        </p:txBody>
      </p:sp>
      <p:sp>
        <p:nvSpPr>
          <p:cNvPr id="200" name="Google Shape;200;p9"/>
          <p:cNvSpPr/>
          <p:nvPr/>
        </p:nvSpPr>
        <p:spPr>
          <a:xfrm>
            <a:off x="12849475" y="7786125"/>
            <a:ext cx="1780800" cy="354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2024-11-04T12:14:26Z</dcterms:created>
  <dc:creator>PptxGenJS</dc:creator>
</cp:coreProperties>
</file>